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7" r:id="rId5"/>
    <p:sldId id="260" r:id="rId6"/>
    <p:sldId id="256" r:id="rId7"/>
    <p:sldId id="262" r:id="rId8"/>
    <p:sldId id="263" r:id="rId9"/>
    <p:sldId id="264" r:id="rId10"/>
    <p:sldId id="268" r:id="rId11"/>
    <p:sldId id="261" r:id="rId12"/>
    <p:sldId id="271" r:id="rId13"/>
    <p:sldId id="258" r:id="rId14"/>
    <p:sldId id="269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B1E1"/>
    <a:srgbClr val="1D67AA"/>
    <a:srgbClr val="145FA2"/>
    <a:srgbClr val="16191F"/>
    <a:srgbClr val="171C24"/>
    <a:srgbClr val="161B24"/>
    <a:srgbClr val="FFFFFF"/>
    <a:srgbClr val="1717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08D56-9667-4080-913F-0B0E407D1457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C5CB5-3CEB-42AB-B16D-999B3F19E06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86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C5CB5-3CEB-42AB-B16D-999B3F19E0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64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Solución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C5CB5-3CEB-42AB-B16D-999B3F19E0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2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Caso de </a:t>
            </a:r>
            <a:r>
              <a:rPr lang="en-US" dirty="0" err="1"/>
              <a:t>Uso</a:t>
            </a:r>
            <a:r>
              <a:rPr lang="en-US" dirty="0"/>
              <a:t>: ANA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C5CB5-3CEB-42AB-B16D-999B3F19E0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8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19BDD-1576-162A-B98A-C75E63785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1F181B5-A831-F7F6-D982-42C8C9BED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7EA21A6-440F-BEEA-9585-1B1F3D9CA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Caso de </a:t>
            </a:r>
            <a:r>
              <a:rPr lang="en-US" dirty="0" err="1"/>
              <a:t>Uso</a:t>
            </a:r>
            <a:r>
              <a:rPr lang="en-US" dirty="0"/>
              <a:t>: ANA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B2DE3A-4AB7-08B2-92FB-9C84969054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C5CB5-3CEB-42AB-B16D-999B3F19E0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2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14E7E-B177-89E7-3DDB-FCA2DE69B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EF05C78-94E0-67D9-8C29-49172A2C2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2D986D-AA65-91D2-F1B2-39FF09FE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A837-13DD-403E-8C04-91F947E7ACB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1D1E6E-3AD2-BF3A-EF4F-75297F6B9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CF6A4E-245A-AFD6-4DD7-35622134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3AD23-63AD-4188-80EC-63DC97C76C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6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C00EC-CE1F-96C5-846A-639C8CBA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A5BAF42-A069-06C3-4B37-665570503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2A9177-5D6A-9D94-0BE2-F02C68573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A837-13DD-403E-8C04-91F947E7ACB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52603C-C222-4E5E-7ADD-F03811386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2D64ED-E9DA-F935-6387-8D35A98E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3AD23-63AD-4188-80EC-63DC97C76C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4C7417-C482-C2D3-529C-B72412D48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413C087-29E5-4A1A-1B0B-4B3410AB9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5B49E4-8080-E70A-2E38-F257F9329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A837-13DD-403E-8C04-91F947E7ACB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21BF23-E7AC-5FD2-76A1-947CF490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18C472-49D4-395A-BCBB-83D14E15A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3AD23-63AD-4188-80EC-63DC97C76C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45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1AAAE-B7DC-B694-7FB5-2ED1601A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FF4D79-2165-07E4-E0DC-06F6E94BD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AF6BD6-F0F8-17A4-70E1-45E923BB4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A837-13DD-403E-8C04-91F947E7ACB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B11826-6C51-FD23-87D0-8457CB7D2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FB5D67-582C-2E38-ADB9-1956699F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3AD23-63AD-4188-80EC-63DC97C76C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38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32B2F-0FCE-7A8B-5BF0-5EBBC8E5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28C74D-40F7-7B4A-1864-C46ECBC1E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471F65-9063-B062-A283-E38B6C56F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A837-13DD-403E-8C04-91F947E7ACB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664B90-6A23-72FA-276A-EBFB44B9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6714EE-A0E1-BE22-58E0-1572BD00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3AD23-63AD-4188-80EC-63DC97C76C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8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AC06B-3727-0F34-054A-E7135F72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5D74EB-E7D5-183A-4032-19080EC05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A65755-EDEF-7EDC-EF94-0409B6E7B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FE9193-F530-B46F-95F8-CB4A9D31D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A837-13DD-403E-8C04-91F947E7ACB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EA951F3-8386-C9CB-82F3-B7C30D2D4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7BA00C-297F-E652-B67B-11B7C718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3AD23-63AD-4188-80EC-63DC97C76C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52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554EE-72A7-75D4-4BF8-CD5703D03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C43909-A6DF-EA66-BB69-6CC7C8BF0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360CC4-C385-BD66-724F-E26EBB6E4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58E5AF4-F032-8919-E7AA-94DB720B7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9696CF4-80B2-9346-91FA-4E361089D0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DD0009-F507-BADF-5AF1-FA9163125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A837-13DD-403E-8C04-91F947E7ACB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EC1ED8-F736-F894-0B5A-17F7CBE4A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1890865-9287-4C8E-4341-9EF8B97B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3AD23-63AD-4188-80EC-63DC97C76C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83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770FA-6BF4-CDE3-A65E-CCF0969A1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1F2A73B-4EEF-1B41-7881-040FED80E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A837-13DD-403E-8C04-91F947E7ACB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E863A1-B7DA-AC97-259F-3F9918029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8D948B-8DBF-724F-9016-4C6528CC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3AD23-63AD-4188-80EC-63DC97C76C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99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97B3457-0CA5-1A36-6A35-AEADCFA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A837-13DD-403E-8C04-91F947E7ACB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FE8E90E-BCBF-B96E-D922-AF31C40F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51CFF7-7131-18B8-ECB5-8A5F56EF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3AD23-63AD-4188-80EC-63DC97C76C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71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6B6E5B-ABC8-C73A-1D66-D22209816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773AFD-B83B-A50D-1591-B9B18EB15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CA0547-C422-FA03-D5B5-2F3F49F5C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5ED7E6-66F9-C65C-6756-9AB01CBA9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A837-13DD-403E-8C04-91F947E7ACB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9639FE-CE31-48A1-1EB4-E33C69C4C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ED91CC-F082-AF80-AB89-285BA58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3AD23-63AD-4188-80EC-63DC97C76C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62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C6ACD-CCF6-155B-8C9F-AA094944D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D8D4663-382F-B234-FABC-50149DB4BA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54E9C2E-3FDB-DE0E-75EE-A3F361C51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539016-8CD7-0AEC-BD45-0ECD2BA8E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A837-13DD-403E-8C04-91F947E7ACB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0EFAC4-5145-D26D-6B57-80D52FB8E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A704378-192D-DAD7-5705-1F3CA532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3AD23-63AD-4188-80EC-63DC97C76C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6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706EE03-0022-727B-93F2-4688BA434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3B6460-8DCC-D50A-E57E-CA3C8562F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514146-AFC6-C44E-1F52-A841154A03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F2A837-13DD-403E-8C04-91F947E7ACB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28F374-9702-2225-38CB-0FA32BCD9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CA1EB2-BDEC-2BC0-F1F2-52B56E3AF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3AD23-63AD-4188-80EC-63DC97C76C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9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12.xml"/><Relationship Id="rId18" Type="http://schemas.openxmlformats.org/officeDocument/2006/relationships/image" Target="../media/image11.svg"/><Relationship Id="rId26" Type="http://schemas.openxmlformats.org/officeDocument/2006/relationships/image" Target="../media/image16.png"/><Relationship Id="rId3" Type="http://schemas.microsoft.com/office/2007/relationships/hdphoto" Target="../media/hdphoto1.wdp"/><Relationship Id="rId21" Type="http://schemas.openxmlformats.org/officeDocument/2006/relationships/image" Target="../media/image13.svg"/><Relationship Id="rId7" Type="http://schemas.openxmlformats.org/officeDocument/2006/relationships/image" Target="../media/image4.svg"/><Relationship Id="rId12" Type="http://schemas.openxmlformats.org/officeDocument/2006/relationships/image" Target="../media/image7.svg"/><Relationship Id="rId17" Type="http://schemas.openxmlformats.org/officeDocument/2006/relationships/image" Target="../media/image10.png"/><Relationship Id="rId25" Type="http://schemas.openxmlformats.org/officeDocument/2006/relationships/slide" Target="slide7.xml"/><Relationship Id="rId33" Type="http://schemas.openxmlformats.org/officeDocument/2006/relationships/image" Target="../media/image21.svg"/><Relationship Id="rId2" Type="http://schemas.openxmlformats.org/officeDocument/2006/relationships/image" Target="../media/image1.png"/><Relationship Id="rId16" Type="http://schemas.openxmlformats.org/officeDocument/2006/relationships/slide" Target="slide4.xml"/><Relationship Id="rId20" Type="http://schemas.openxmlformats.org/officeDocument/2006/relationships/image" Target="../media/image12.pn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24" Type="http://schemas.openxmlformats.org/officeDocument/2006/relationships/image" Target="../media/image15.svg"/><Relationship Id="rId32" Type="http://schemas.openxmlformats.org/officeDocument/2006/relationships/image" Target="../media/image20.png"/><Relationship Id="rId5" Type="http://schemas.openxmlformats.org/officeDocument/2006/relationships/slide" Target="slide2.xml"/><Relationship Id="rId15" Type="http://schemas.openxmlformats.org/officeDocument/2006/relationships/image" Target="../media/image9.svg"/><Relationship Id="rId23" Type="http://schemas.openxmlformats.org/officeDocument/2006/relationships/image" Target="../media/image14.png"/><Relationship Id="rId28" Type="http://schemas.openxmlformats.org/officeDocument/2006/relationships/slide" Target="slide6.xml"/><Relationship Id="rId10" Type="http://schemas.openxmlformats.org/officeDocument/2006/relationships/slide" Target="slide8.xml"/><Relationship Id="rId19" Type="http://schemas.openxmlformats.org/officeDocument/2006/relationships/slide" Target="slide10.xml"/><Relationship Id="rId31" Type="http://schemas.openxmlformats.org/officeDocument/2006/relationships/slide" Target="slide5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8.png"/><Relationship Id="rId22" Type="http://schemas.openxmlformats.org/officeDocument/2006/relationships/slide" Target="slide3.xml"/><Relationship Id="rId27" Type="http://schemas.openxmlformats.org/officeDocument/2006/relationships/image" Target="../media/image17.svg"/><Relationship Id="rId30" Type="http://schemas.openxmlformats.org/officeDocument/2006/relationships/image" Target="../media/image19.svg"/><Relationship Id="rId8" Type="http://schemas.openxmlformats.org/officeDocument/2006/relationships/slide" Target="slide1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KnM2g5mqQFw" TargetMode="Externa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microsoft.com/office/2007/relationships/hdphoto" Target="../media/hdphoto2.wdp"/><Relationship Id="rId9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5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BEA43C8-1DB6-6D1D-295C-5B13FD834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800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875" r="44375"/>
          <a:stretch/>
        </p:blipFill>
        <p:spPr bwMode="auto">
          <a:xfrm>
            <a:off x="5195298" y="9191"/>
            <a:ext cx="7010400" cy="6858000"/>
          </a:xfrm>
          <a:prstGeom prst="rect">
            <a:avLst/>
          </a:prstGeom>
          <a:solidFill>
            <a:srgbClr val="161B24"/>
          </a:solidFill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3AD5EC9-AAAE-12A3-9386-E9A32F0F8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400" y="214891"/>
            <a:ext cx="1435100" cy="35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upo 50">
            <a:extLst>
              <a:ext uri="{FF2B5EF4-FFF2-40B4-BE49-F238E27FC236}">
                <a16:creationId xmlns:a16="http://schemas.microsoft.com/office/drawing/2014/main" id="{1B6ED441-3026-510E-D82F-D7F81AB27384}"/>
              </a:ext>
            </a:extLst>
          </p:cNvPr>
          <p:cNvGrpSpPr/>
          <p:nvPr/>
        </p:nvGrpSpPr>
        <p:grpSpPr>
          <a:xfrm>
            <a:off x="5891154" y="1356469"/>
            <a:ext cx="1409700" cy="1560944"/>
            <a:chOff x="5692320" y="568060"/>
            <a:chExt cx="1409700" cy="1560944"/>
          </a:xfrm>
        </p:grpSpPr>
        <p:sp>
          <p:nvSpPr>
            <p:cNvPr id="28" name="Hexágono 27">
              <a:extLst>
                <a:ext uri="{FF2B5EF4-FFF2-40B4-BE49-F238E27FC236}">
                  <a16:creationId xmlns:a16="http://schemas.microsoft.com/office/drawing/2014/main" id="{2B63D7AE-655E-35AF-C331-F0CFE80E6D5F}"/>
                </a:ext>
              </a:extLst>
            </p:cNvPr>
            <p:cNvSpPr/>
            <p:nvPr/>
          </p:nvSpPr>
          <p:spPr>
            <a:xfrm>
              <a:off x="5692320" y="568060"/>
              <a:ext cx="1409700" cy="1270000"/>
            </a:xfrm>
            <a:prstGeom prst="hexagon">
              <a:avLst/>
            </a:prstGeom>
            <a:noFill/>
            <a:ln w="57150">
              <a:solidFill>
                <a:srgbClr val="1773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3F319662-D1A9-F63C-BE35-B73D00EFD32A}"/>
                </a:ext>
              </a:extLst>
            </p:cNvPr>
            <p:cNvSpPr txBox="1"/>
            <p:nvPr/>
          </p:nvSpPr>
          <p:spPr>
            <a:xfrm>
              <a:off x="5969402" y="1298007"/>
              <a:ext cx="8515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Equipo</a:t>
              </a:r>
              <a:endPara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  <a:p>
              <a:endPara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  <p:pic>
          <p:nvPicPr>
            <p:cNvPr id="41" name="Gráfico 40" descr="Usuarios con relleno sólido">
              <a:hlinkClick r:id="rId5" action="ppaction://hlinksldjump"/>
              <a:extLst>
                <a:ext uri="{FF2B5EF4-FFF2-40B4-BE49-F238E27FC236}">
                  <a16:creationId xmlns:a16="http://schemas.microsoft.com/office/drawing/2014/main" id="{ABA32CC5-8042-9BA6-536D-E94F5FCBC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39970" y="602445"/>
              <a:ext cx="914400" cy="914400"/>
            </a:xfrm>
            <a:prstGeom prst="rect">
              <a:avLst/>
            </a:prstGeom>
          </p:spPr>
        </p:pic>
      </p:grpSp>
      <p:pic>
        <p:nvPicPr>
          <p:cNvPr id="48" name="Imagen 47" descr="Imagen que contiene Logotipo&#10;&#10;Descripción generada automáticamente">
            <a:hlinkClick r:id="rId8" action="ppaction://hlinksldjump"/>
            <a:extLst>
              <a:ext uri="{FF2B5EF4-FFF2-40B4-BE49-F238E27FC236}">
                <a16:creationId xmlns:a16="http://schemas.microsoft.com/office/drawing/2014/main" id="{49839B39-D61F-5EBE-801D-15E895F68E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6" y="2540704"/>
            <a:ext cx="4792806" cy="1423417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EA690970-279A-8BA7-7320-0A52B0933E6D}"/>
              </a:ext>
            </a:extLst>
          </p:cNvPr>
          <p:cNvGrpSpPr/>
          <p:nvPr/>
        </p:nvGrpSpPr>
        <p:grpSpPr>
          <a:xfrm>
            <a:off x="6914230" y="2791635"/>
            <a:ext cx="1409700" cy="1583018"/>
            <a:chOff x="8067947" y="1209599"/>
            <a:chExt cx="1409700" cy="1583018"/>
          </a:xfrm>
        </p:grpSpPr>
        <p:sp>
          <p:nvSpPr>
            <p:cNvPr id="45" name="Hexágono 44">
              <a:extLst>
                <a:ext uri="{FF2B5EF4-FFF2-40B4-BE49-F238E27FC236}">
                  <a16:creationId xmlns:a16="http://schemas.microsoft.com/office/drawing/2014/main" id="{35BCA018-05C4-9581-B0AB-FFDA5AF91887}"/>
                </a:ext>
              </a:extLst>
            </p:cNvPr>
            <p:cNvSpPr/>
            <p:nvPr/>
          </p:nvSpPr>
          <p:spPr>
            <a:xfrm>
              <a:off x="8067947" y="1250174"/>
              <a:ext cx="1409700" cy="1270000"/>
            </a:xfrm>
            <a:prstGeom prst="hexagon">
              <a:avLst/>
            </a:prstGeom>
            <a:solidFill>
              <a:srgbClr val="1773C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Oswald Medium" pitchFamily="2" charset="0"/>
              </a:endParaRPr>
            </a:p>
          </p:txBody>
        </p:sp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552889F7-2FC4-CED0-E364-1965E5C03C76}"/>
                </a:ext>
              </a:extLst>
            </p:cNvPr>
            <p:cNvSpPr txBox="1"/>
            <p:nvPr/>
          </p:nvSpPr>
          <p:spPr>
            <a:xfrm>
              <a:off x="8229340" y="1961620"/>
              <a:ext cx="11308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Hitos</a:t>
              </a:r>
              <a:r>
                <a:rPr lang="en-US" sz="1600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 del Desarrollo</a:t>
              </a:r>
            </a:p>
            <a:p>
              <a:endParaRPr lang="en-US" sz="1600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  <p:pic>
          <p:nvPicPr>
            <p:cNvPr id="3" name="Gráfico 2" descr="Mujer programadora con relleno sólido">
              <a:hlinkClick r:id="rId10" action="ppaction://hlinksldjump"/>
              <a:extLst>
                <a:ext uri="{FF2B5EF4-FFF2-40B4-BE49-F238E27FC236}">
                  <a16:creationId xmlns:a16="http://schemas.microsoft.com/office/drawing/2014/main" id="{906A956C-3902-C969-836F-4AE7899F9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73611" y="1209599"/>
              <a:ext cx="798371" cy="798371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E2784471-2D6B-D23A-735C-7D91430DFC09}"/>
              </a:ext>
            </a:extLst>
          </p:cNvPr>
          <p:cNvGrpSpPr/>
          <p:nvPr/>
        </p:nvGrpSpPr>
        <p:grpSpPr>
          <a:xfrm>
            <a:off x="6929802" y="4928958"/>
            <a:ext cx="1409700" cy="1524394"/>
            <a:chOff x="9249047" y="3241766"/>
            <a:chExt cx="1409700" cy="1524394"/>
          </a:xfrm>
        </p:grpSpPr>
        <p:sp>
          <p:nvSpPr>
            <p:cNvPr id="19" name="Hexágono 18">
              <a:extLst>
                <a:ext uri="{FF2B5EF4-FFF2-40B4-BE49-F238E27FC236}">
                  <a16:creationId xmlns:a16="http://schemas.microsoft.com/office/drawing/2014/main" id="{94C11797-FA2B-AE2A-853D-C16F0924489E}"/>
                </a:ext>
              </a:extLst>
            </p:cNvPr>
            <p:cNvSpPr/>
            <p:nvPr/>
          </p:nvSpPr>
          <p:spPr>
            <a:xfrm>
              <a:off x="9249047" y="3294874"/>
              <a:ext cx="1409700" cy="1270000"/>
            </a:xfrm>
            <a:prstGeom prst="hexagon">
              <a:avLst/>
            </a:prstGeom>
            <a:solidFill>
              <a:srgbClr val="1773C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Gráfico 3" descr="Piezas de rompecabezas con relleno sólido">
              <a:hlinkClick r:id="rId13" action="ppaction://hlinksldjump"/>
              <a:extLst>
                <a:ext uri="{FF2B5EF4-FFF2-40B4-BE49-F238E27FC236}">
                  <a16:creationId xmlns:a16="http://schemas.microsoft.com/office/drawing/2014/main" id="{6024CF4D-AE1A-3674-74DF-75F19997D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483997" y="3241766"/>
              <a:ext cx="932674" cy="932674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1A5DA98-AD68-4107-6783-616727B92D5F}"/>
                </a:ext>
              </a:extLst>
            </p:cNvPr>
            <p:cNvSpPr txBox="1"/>
            <p:nvPr/>
          </p:nvSpPr>
          <p:spPr>
            <a:xfrm>
              <a:off x="9448683" y="4089052"/>
              <a:ext cx="101341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Conclusión</a:t>
              </a:r>
              <a:endParaRPr lang="en-US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  <a:p>
              <a:endPara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D40C66E1-E5CA-8D1D-D1B2-B5DDB32CD650}"/>
              </a:ext>
            </a:extLst>
          </p:cNvPr>
          <p:cNvGrpSpPr/>
          <p:nvPr/>
        </p:nvGrpSpPr>
        <p:grpSpPr>
          <a:xfrm>
            <a:off x="8151535" y="1316810"/>
            <a:ext cx="1409700" cy="1540708"/>
            <a:chOff x="6899547" y="1948674"/>
            <a:chExt cx="1409700" cy="1540708"/>
          </a:xfrm>
        </p:grpSpPr>
        <p:sp>
          <p:nvSpPr>
            <p:cNvPr id="24" name="Hexágono 23">
              <a:extLst>
                <a:ext uri="{FF2B5EF4-FFF2-40B4-BE49-F238E27FC236}">
                  <a16:creationId xmlns:a16="http://schemas.microsoft.com/office/drawing/2014/main" id="{54749BFF-8625-25E6-2B0F-40E078BAE0A6}"/>
                </a:ext>
              </a:extLst>
            </p:cNvPr>
            <p:cNvSpPr/>
            <p:nvPr/>
          </p:nvSpPr>
          <p:spPr>
            <a:xfrm>
              <a:off x="6899547" y="1948674"/>
              <a:ext cx="1409700" cy="1270000"/>
            </a:xfrm>
            <a:prstGeom prst="hexagon">
              <a:avLst/>
            </a:prstGeom>
            <a:solidFill>
              <a:srgbClr val="1773C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Oswald Medium" pitchFamily="2" charset="0"/>
              </a:endParaRPr>
            </a:p>
          </p:txBody>
        </p:sp>
        <p:pic>
          <p:nvPicPr>
            <p:cNvPr id="6" name="Gráfico 5" descr="Herramientas con relleno sólido">
              <a:hlinkClick r:id="rId16" action="ppaction://hlinksldjump"/>
              <a:extLst>
                <a:ext uri="{FF2B5EF4-FFF2-40B4-BE49-F238E27FC236}">
                  <a16:creationId xmlns:a16="http://schemas.microsoft.com/office/drawing/2014/main" id="{E88590A0-6BC0-B951-2732-EA28BBC2C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210755" y="2035845"/>
              <a:ext cx="787283" cy="787283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585ED60-C4D1-ABCF-2723-41CCFD430635}"/>
                </a:ext>
              </a:extLst>
            </p:cNvPr>
            <p:cNvSpPr txBox="1"/>
            <p:nvPr/>
          </p:nvSpPr>
          <p:spPr>
            <a:xfrm>
              <a:off x="7189277" y="2812274"/>
              <a:ext cx="83708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Solución</a:t>
              </a:r>
              <a:endParaRPr lang="en-US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  <a:p>
              <a:endPara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D87F435C-A904-91A4-C1ED-0D81B79E31FC}"/>
              </a:ext>
            </a:extLst>
          </p:cNvPr>
          <p:cNvGrpSpPr/>
          <p:nvPr/>
        </p:nvGrpSpPr>
        <p:grpSpPr>
          <a:xfrm>
            <a:off x="9166779" y="2789396"/>
            <a:ext cx="1409700" cy="1447039"/>
            <a:chOff x="9249047" y="1910574"/>
            <a:chExt cx="1409700" cy="1447039"/>
          </a:xfrm>
        </p:grpSpPr>
        <p:sp>
          <p:nvSpPr>
            <p:cNvPr id="46" name="Hexágono 45">
              <a:extLst>
                <a:ext uri="{FF2B5EF4-FFF2-40B4-BE49-F238E27FC236}">
                  <a16:creationId xmlns:a16="http://schemas.microsoft.com/office/drawing/2014/main" id="{302D19A8-4369-5416-DE96-125E598E7DC7}"/>
                </a:ext>
              </a:extLst>
            </p:cNvPr>
            <p:cNvSpPr/>
            <p:nvPr/>
          </p:nvSpPr>
          <p:spPr>
            <a:xfrm>
              <a:off x="9249047" y="1910574"/>
              <a:ext cx="1409700" cy="1270000"/>
            </a:xfrm>
            <a:prstGeom prst="hexagon">
              <a:avLst/>
            </a:prstGeom>
            <a:solidFill>
              <a:srgbClr val="1773C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Oswald Medium" pitchFamily="2" charset="0"/>
              </a:endParaRPr>
            </a:p>
          </p:txBody>
        </p:sp>
        <p:pic>
          <p:nvPicPr>
            <p:cNvPr id="8" name="Gráfico 7" descr="Aprendizaje remoto de ciencia con relleno sólido">
              <a:hlinkClick r:id="rId19" action="ppaction://hlinksldjump"/>
              <a:extLst>
                <a:ext uri="{FF2B5EF4-FFF2-40B4-BE49-F238E27FC236}">
                  <a16:creationId xmlns:a16="http://schemas.microsoft.com/office/drawing/2014/main" id="{DBEA9885-F346-18CB-AB0E-BA4A77D54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499584" y="1961955"/>
              <a:ext cx="861939" cy="861939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B3C0E2B7-9B17-65B1-887C-9E54BB81D6D4}"/>
                </a:ext>
              </a:extLst>
            </p:cNvPr>
            <p:cNvSpPr txBox="1"/>
            <p:nvPr/>
          </p:nvSpPr>
          <p:spPr>
            <a:xfrm>
              <a:off x="9448591" y="2711282"/>
              <a:ext cx="10422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Arquitectura</a:t>
              </a:r>
              <a:endParaRPr lang="en-US" sz="1600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  <a:p>
              <a:endPara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5BB1DFE6-A500-E764-6047-04B3E32164FB}"/>
              </a:ext>
            </a:extLst>
          </p:cNvPr>
          <p:cNvGrpSpPr/>
          <p:nvPr/>
        </p:nvGrpSpPr>
        <p:grpSpPr>
          <a:xfrm>
            <a:off x="7032365" y="659754"/>
            <a:ext cx="1409700" cy="1500801"/>
            <a:chOff x="10430147" y="1237474"/>
            <a:chExt cx="1409700" cy="1500801"/>
          </a:xfrm>
        </p:grpSpPr>
        <p:sp>
          <p:nvSpPr>
            <p:cNvPr id="22" name="Hexágono 21">
              <a:extLst>
                <a:ext uri="{FF2B5EF4-FFF2-40B4-BE49-F238E27FC236}">
                  <a16:creationId xmlns:a16="http://schemas.microsoft.com/office/drawing/2014/main" id="{5147341B-6C26-71BE-87FC-7FF5090E6160}"/>
                </a:ext>
              </a:extLst>
            </p:cNvPr>
            <p:cNvSpPr/>
            <p:nvPr/>
          </p:nvSpPr>
          <p:spPr>
            <a:xfrm>
              <a:off x="10430147" y="1237474"/>
              <a:ext cx="1409700" cy="1270000"/>
            </a:xfrm>
            <a:prstGeom prst="hexagon">
              <a:avLst/>
            </a:prstGeom>
            <a:solidFill>
              <a:srgbClr val="1773C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Gráfico 9" descr="Pensamiento científico con relleno sólido">
              <a:hlinkClick r:id="rId22" action="ppaction://hlinksldjump"/>
              <a:extLst>
                <a:ext uri="{FF2B5EF4-FFF2-40B4-BE49-F238E27FC236}">
                  <a16:creationId xmlns:a16="http://schemas.microsoft.com/office/drawing/2014/main" id="{5B33EDAC-BF02-CA9F-0406-3BE0116FA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708116" y="1273136"/>
              <a:ext cx="914400" cy="914400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6422CB3-BDF0-0388-F2E0-37CBECB3FE5C}"/>
                </a:ext>
              </a:extLst>
            </p:cNvPr>
            <p:cNvSpPr txBox="1"/>
            <p:nvPr/>
          </p:nvSpPr>
          <p:spPr>
            <a:xfrm>
              <a:off x="10587874" y="2107333"/>
              <a:ext cx="1031051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500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Problemática</a:t>
              </a:r>
              <a:endParaRPr lang="en-US" sz="1500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  <a:p>
              <a:endPara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467C15F-2D95-AFB2-271D-1C1C462ACF4B}"/>
              </a:ext>
            </a:extLst>
          </p:cNvPr>
          <p:cNvGrpSpPr/>
          <p:nvPr/>
        </p:nvGrpSpPr>
        <p:grpSpPr>
          <a:xfrm>
            <a:off x="8047370" y="3421007"/>
            <a:ext cx="1409700" cy="1461759"/>
            <a:chOff x="6912247" y="3293946"/>
            <a:chExt cx="1409700" cy="1461759"/>
          </a:xfrm>
        </p:grpSpPr>
        <p:sp>
          <p:nvSpPr>
            <p:cNvPr id="25" name="Hexágono 24">
              <a:extLst>
                <a:ext uri="{FF2B5EF4-FFF2-40B4-BE49-F238E27FC236}">
                  <a16:creationId xmlns:a16="http://schemas.microsoft.com/office/drawing/2014/main" id="{CE8851CC-191B-0DCD-65F7-D60C07845114}"/>
                </a:ext>
              </a:extLst>
            </p:cNvPr>
            <p:cNvSpPr/>
            <p:nvPr/>
          </p:nvSpPr>
          <p:spPr>
            <a:xfrm>
              <a:off x="6912247" y="3320274"/>
              <a:ext cx="1409700" cy="1270000"/>
            </a:xfrm>
            <a:prstGeom prst="hexagon">
              <a:avLst/>
            </a:prstGeom>
            <a:solidFill>
              <a:srgbClr val="1773C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áfico 35" descr="Calendario giratorio con relleno sólido">
              <a:hlinkClick r:id="rId25" action="ppaction://hlinksldjump"/>
              <a:extLst>
                <a:ext uri="{FF2B5EF4-FFF2-40B4-BE49-F238E27FC236}">
                  <a16:creationId xmlns:a16="http://schemas.microsoft.com/office/drawing/2014/main" id="{0B7A93D1-8EE3-5840-EAD8-B9BE43326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141306" y="3293946"/>
              <a:ext cx="914400" cy="914400"/>
            </a:xfrm>
            <a:prstGeom prst="rect">
              <a:avLst/>
            </a:prstGeom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C4EC6555-6462-E2E1-0EF7-F9BC2E99BA26}"/>
                </a:ext>
              </a:extLst>
            </p:cNvPr>
            <p:cNvSpPr txBox="1"/>
            <p:nvPr/>
          </p:nvSpPr>
          <p:spPr>
            <a:xfrm>
              <a:off x="7095172" y="4109374"/>
              <a:ext cx="10021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Metodología</a:t>
              </a:r>
              <a:endParaRPr lang="en-US" sz="1600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  <a:p>
              <a:endPara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AA5E2868-E250-82B5-2880-A3B986DA0BA0}"/>
              </a:ext>
            </a:extLst>
          </p:cNvPr>
          <p:cNvGrpSpPr/>
          <p:nvPr/>
        </p:nvGrpSpPr>
        <p:grpSpPr>
          <a:xfrm>
            <a:off x="5777034" y="3424293"/>
            <a:ext cx="1409700" cy="1540586"/>
            <a:chOff x="8093347" y="3995914"/>
            <a:chExt cx="1409700" cy="1540586"/>
          </a:xfrm>
        </p:grpSpPr>
        <p:sp>
          <p:nvSpPr>
            <p:cNvPr id="21" name="Hexágono 20">
              <a:extLst>
                <a:ext uri="{FF2B5EF4-FFF2-40B4-BE49-F238E27FC236}">
                  <a16:creationId xmlns:a16="http://schemas.microsoft.com/office/drawing/2014/main" id="{488820DD-CB09-C32B-F41B-E12FF0F5601A}"/>
                </a:ext>
              </a:extLst>
            </p:cNvPr>
            <p:cNvSpPr/>
            <p:nvPr/>
          </p:nvSpPr>
          <p:spPr>
            <a:xfrm>
              <a:off x="8093347" y="4006074"/>
              <a:ext cx="1409700" cy="1270000"/>
            </a:xfrm>
            <a:prstGeom prst="hexagon">
              <a:avLst/>
            </a:prstGeom>
            <a:solidFill>
              <a:srgbClr val="1773C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Gráfico 38" descr="Notas adhesivas  con relleno sólido">
              <a:hlinkClick r:id="rId28" action="ppaction://hlinksldjump"/>
              <a:extLst>
                <a:ext uri="{FF2B5EF4-FFF2-40B4-BE49-F238E27FC236}">
                  <a16:creationId xmlns:a16="http://schemas.microsoft.com/office/drawing/2014/main" id="{89DB628D-2E80-AC83-70EC-5E87818C2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8316359" y="3995914"/>
              <a:ext cx="914400" cy="914400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8F81EAD7-E9AC-A4C1-CD89-127FFBB87804}"/>
                </a:ext>
              </a:extLst>
            </p:cNvPr>
            <p:cNvSpPr txBox="1"/>
            <p:nvPr/>
          </p:nvSpPr>
          <p:spPr>
            <a:xfrm>
              <a:off x="8391884" y="4890169"/>
              <a:ext cx="8050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00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Objetivos</a:t>
              </a:r>
              <a:endParaRPr lang="en-US" sz="1600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  <a:p>
              <a:endPara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45D3998-66A8-19AD-C81B-4F35646041C3}"/>
              </a:ext>
            </a:extLst>
          </p:cNvPr>
          <p:cNvGrpSpPr/>
          <p:nvPr/>
        </p:nvGrpSpPr>
        <p:grpSpPr>
          <a:xfrm>
            <a:off x="9303278" y="659754"/>
            <a:ext cx="1409700" cy="1438558"/>
            <a:chOff x="5699397" y="2583674"/>
            <a:chExt cx="1409700" cy="1438558"/>
          </a:xfrm>
        </p:grpSpPr>
        <p:sp>
          <p:nvSpPr>
            <p:cNvPr id="29" name="Hexágono 28">
              <a:extLst>
                <a:ext uri="{FF2B5EF4-FFF2-40B4-BE49-F238E27FC236}">
                  <a16:creationId xmlns:a16="http://schemas.microsoft.com/office/drawing/2014/main" id="{21B6DEF6-BD9C-58A9-5084-8436EAABA69C}"/>
                </a:ext>
              </a:extLst>
            </p:cNvPr>
            <p:cNvSpPr/>
            <p:nvPr/>
          </p:nvSpPr>
          <p:spPr>
            <a:xfrm>
              <a:off x="5699397" y="2583674"/>
              <a:ext cx="1409700" cy="1270000"/>
            </a:xfrm>
            <a:prstGeom prst="hexagon">
              <a:avLst/>
            </a:prstGeom>
            <a:noFill/>
            <a:ln w="57150">
              <a:solidFill>
                <a:srgbClr val="1773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Gráfico 30" descr="Comentario que gusta con relleno sólido">
              <a:hlinkClick r:id="rId31" action="ppaction://hlinksldjump"/>
              <a:extLst>
                <a:ext uri="{FF2B5EF4-FFF2-40B4-BE49-F238E27FC236}">
                  <a16:creationId xmlns:a16="http://schemas.microsoft.com/office/drawing/2014/main" id="{602433EE-E57F-F5C3-D6E6-7FB607D22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931395" y="2618481"/>
              <a:ext cx="914400" cy="914400"/>
            </a:xfrm>
            <a:prstGeom prst="rect">
              <a:avLst/>
            </a:prstGeom>
          </p:spPr>
        </p:pic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D2011F24-5116-DAD7-E86E-9DE93CD842B0}"/>
                </a:ext>
              </a:extLst>
            </p:cNvPr>
            <p:cNvSpPr txBox="1"/>
            <p:nvPr/>
          </p:nvSpPr>
          <p:spPr>
            <a:xfrm>
              <a:off x="5956262" y="3375901"/>
              <a:ext cx="9268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Relevancia</a:t>
              </a:r>
              <a:endParaRPr lang="en-US" sz="1600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  <a:p>
              <a:endPara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89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E5EC611-3CCB-F1C0-9EE7-885011D2C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4A9D2E-5E91-1634-C485-169C0F671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"/>
          <a:stretch/>
        </p:blipFill>
        <p:spPr bwMode="auto">
          <a:xfrm>
            <a:off x="5758341" y="279400"/>
            <a:ext cx="5760559" cy="61087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Hexágono 9">
            <a:extLst>
              <a:ext uri="{FF2B5EF4-FFF2-40B4-BE49-F238E27FC236}">
                <a16:creationId xmlns:a16="http://schemas.microsoft.com/office/drawing/2014/main" id="{BA092F28-15C1-717D-45B8-7E0DE68D34F4}"/>
              </a:ext>
            </a:extLst>
          </p:cNvPr>
          <p:cNvSpPr/>
          <p:nvPr/>
        </p:nvSpPr>
        <p:spPr>
          <a:xfrm>
            <a:off x="193964" y="2057400"/>
            <a:ext cx="5493604" cy="2044700"/>
          </a:xfrm>
          <a:prstGeom prst="hexagon">
            <a:avLst/>
          </a:prstGeom>
          <a:solidFill>
            <a:srgbClr val="1773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Oswald Medium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127928B-2435-6C22-BDD1-599C454E1059}"/>
              </a:ext>
            </a:extLst>
          </p:cNvPr>
          <p:cNvSpPr txBox="1"/>
          <p:nvPr/>
        </p:nvSpPr>
        <p:spPr>
          <a:xfrm>
            <a:off x="589977" y="2409329"/>
            <a:ext cx="334894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Arquitectura</a:t>
            </a:r>
            <a:r>
              <a:rPr lang="en-US" sz="4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de la </a:t>
            </a:r>
            <a:r>
              <a:rPr lang="en-US" sz="4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Solución</a:t>
            </a:r>
            <a:endParaRPr lang="en-US" sz="4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" name="Gráfico 1" descr="Aprendizaje remoto de ciencia con relleno sólido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4D9E4EC-A1BB-4A6B-BD63-AEBC8D68B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58768" y="2263600"/>
            <a:ext cx="1386011" cy="148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3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F7AA7-105A-4D2C-B892-7823AA7C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E1A5B2-8AA4-FE46-9A69-020DE5FFB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Tendencias en Informática y Tecnología para 2024 - Compuhelp -  Mantenimiento informático Madrid">
            <a:extLst>
              <a:ext uri="{FF2B5EF4-FFF2-40B4-BE49-F238E27FC236}">
                <a16:creationId xmlns:a16="http://schemas.microsoft.com/office/drawing/2014/main" id="{65983DBA-23FA-D096-D4D1-FBDAAAC25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" y="0"/>
            <a:ext cx="12188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0897BD5-E6C1-6EBA-9E04-C984B5EA2CF9}"/>
              </a:ext>
            </a:extLst>
          </p:cNvPr>
          <p:cNvSpPr/>
          <p:nvPr/>
        </p:nvSpPr>
        <p:spPr>
          <a:xfrm>
            <a:off x="0" y="286046"/>
            <a:ext cx="12192000" cy="1524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7" descr="Imagen que contiene Logotipo&#10;&#10;Descripción generada automáticamente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C629F59-FCE0-4E63-9240-8DE1D378A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585" y="1889125"/>
            <a:ext cx="2356716" cy="88779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FD28E0D-022D-BAE6-EA5E-AA86BEC62889}"/>
              </a:ext>
            </a:extLst>
          </p:cNvPr>
          <p:cNvSpPr/>
          <p:nvPr/>
        </p:nvSpPr>
        <p:spPr>
          <a:xfrm>
            <a:off x="-15292" y="2925614"/>
            <a:ext cx="12192000" cy="1524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>
                <a:effectLst/>
                <a:latin typeface="inherit"/>
                <a:hlinkClick r:id="rId5" tooltip="https://www.youtube.com/watch?v=KnM2g5mqQFw"/>
              </a:rPr>
              <a:t>https://www.youtube.com/watch?v=KnM2g5mqQFw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9660ADD-E9EF-4C80-A6F1-5A788235A09C}"/>
              </a:ext>
            </a:extLst>
          </p:cNvPr>
          <p:cNvSpPr txBox="1"/>
          <p:nvPr/>
        </p:nvSpPr>
        <p:spPr>
          <a:xfrm>
            <a:off x="4266054" y="387844"/>
            <a:ext cx="45569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Caso de </a:t>
            </a:r>
            <a:r>
              <a:rPr lang="en-US" sz="66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Uso</a:t>
            </a:r>
            <a:endParaRPr lang="en-US" sz="66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endParaRPr lang="en-US" sz="66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05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20+ Mejores Fondos de Pantalla de Programación | Unsplash (en inglés)">
            <a:extLst>
              <a:ext uri="{FF2B5EF4-FFF2-40B4-BE49-F238E27FC236}">
                <a16:creationId xmlns:a16="http://schemas.microsoft.com/office/drawing/2014/main" id="{03AB5EAF-84E3-3E62-5B2A-E63808324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9005F63-4102-7315-D5AA-A3307DD7CC96}"/>
              </a:ext>
            </a:extLst>
          </p:cNvPr>
          <p:cNvSpPr/>
          <p:nvPr/>
        </p:nvSpPr>
        <p:spPr>
          <a:xfrm>
            <a:off x="0" y="2447634"/>
            <a:ext cx="12192000" cy="1524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D8E60D-747F-0CF9-BFDE-848B7294B10C}"/>
              </a:ext>
            </a:extLst>
          </p:cNvPr>
          <p:cNvSpPr txBox="1"/>
          <p:nvPr/>
        </p:nvSpPr>
        <p:spPr>
          <a:xfrm>
            <a:off x="4371296" y="2681821"/>
            <a:ext cx="33964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Conclusión</a:t>
            </a:r>
            <a:endParaRPr lang="en-US" sz="66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endParaRPr lang="en-US" sz="66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2" name="Gráfico 11" descr="Piezas de rompecabezas con relleno sólido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8ADC5CF-0B89-E3FC-6A5C-F24EC3D24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9055" y="2579797"/>
            <a:ext cx="1087395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9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Imágenes de Fondos Tecnologia - Descarga gratuita en Freepik">
            <a:extLst>
              <a:ext uri="{FF2B5EF4-FFF2-40B4-BE49-F238E27FC236}">
                <a16:creationId xmlns:a16="http://schemas.microsoft.com/office/drawing/2014/main" id="{33F8ACAD-448D-AE21-BBA7-7C6C072C5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8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6D143B-D191-56F0-5D32-6CD2A4CA4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86" y="4626624"/>
            <a:ext cx="1720581" cy="1674951"/>
          </a:xfrm>
          <a:prstGeom prst="ellipse">
            <a:avLst/>
          </a:prstGeom>
          <a:ln w="190500" cap="rnd">
            <a:solidFill>
              <a:schemeClr val="tx2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D6AD8E13-AFD7-758B-D845-5134D2587610}"/>
              </a:ext>
            </a:extLst>
          </p:cNvPr>
          <p:cNvGrpSpPr/>
          <p:nvPr/>
        </p:nvGrpSpPr>
        <p:grpSpPr>
          <a:xfrm>
            <a:off x="4256233" y="4768404"/>
            <a:ext cx="3009898" cy="1446550"/>
            <a:chOff x="3395943" y="4688985"/>
            <a:chExt cx="3009898" cy="144655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25B7524A-3472-C325-5C83-4AF12B45C2C1}"/>
                </a:ext>
              </a:extLst>
            </p:cNvPr>
            <p:cNvSpPr/>
            <p:nvPr/>
          </p:nvSpPr>
          <p:spPr>
            <a:xfrm>
              <a:off x="3395943" y="4688985"/>
              <a:ext cx="3009898" cy="1446550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299C6219-8C46-42F8-84D4-A474C78C8B9B}"/>
                </a:ext>
              </a:extLst>
            </p:cNvPr>
            <p:cNvSpPr txBox="1"/>
            <p:nvPr/>
          </p:nvSpPr>
          <p:spPr>
            <a:xfrm>
              <a:off x="3644433" y="4907626"/>
              <a:ext cx="177965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Luis Vera</a:t>
              </a:r>
            </a:p>
            <a:p>
              <a:r>
                <a:rPr lang="en-US" sz="2400" dirty="0" err="1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Diseñador</a:t>
              </a:r>
              <a:r>
                <a:rPr lang="en-US" sz="2400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 UI/UX</a:t>
              </a: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CA15408D-BBFE-5564-B78F-E538B50BDFD9}"/>
              </a:ext>
            </a:extLst>
          </p:cNvPr>
          <p:cNvGrpSpPr/>
          <p:nvPr/>
        </p:nvGrpSpPr>
        <p:grpSpPr>
          <a:xfrm>
            <a:off x="5715857" y="2623649"/>
            <a:ext cx="3009898" cy="1446550"/>
            <a:chOff x="6879807" y="2520635"/>
            <a:chExt cx="3009898" cy="1446550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7BEBB25C-1DC9-1096-6A12-27AE8F2B4CAA}"/>
                </a:ext>
              </a:extLst>
            </p:cNvPr>
            <p:cNvSpPr/>
            <p:nvPr/>
          </p:nvSpPr>
          <p:spPr>
            <a:xfrm>
              <a:off x="6879807" y="2520635"/>
              <a:ext cx="3009898" cy="1446550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365F6324-D94E-FAB0-8340-D9BBF1DB196F}"/>
                </a:ext>
              </a:extLst>
            </p:cNvPr>
            <p:cNvSpPr txBox="1"/>
            <p:nvPr/>
          </p:nvSpPr>
          <p:spPr>
            <a:xfrm>
              <a:off x="7115017" y="2766856"/>
              <a:ext cx="223170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Eduardo </a:t>
              </a:r>
              <a:r>
                <a:rPr lang="en-US" sz="3200" dirty="0" err="1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Fariña</a:t>
              </a:r>
              <a:endParaRPr lang="en-US" sz="3200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  <a:p>
              <a:r>
                <a:rPr lang="en-US" sz="2400" dirty="0" err="1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Desarrollador</a:t>
              </a:r>
              <a:endPara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CF1D13F7-798A-3410-B25F-E86EBBDB1289}"/>
              </a:ext>
            </a:extLst>
          </p:cNvPr>
          <p:cNvGrpSpPr/>
          <p:nvPr/>
        </p:nvGrpSpPr>
        <p:grpSpPr>
          <a:xfrm>
            <a:off x="7638759" y="429205"/>
            <a:ext cx="3009898" cy="1575658"/>
            <a:chOff x="6879807" y="531009"/>
            <a:chExt cx="3009898" cy="1575658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64454BFF-03A1-B2FA-E3EA-36D9ABA43B2C}"/>
                </a:ext>
              </a:extLst>
            </p:cNvPr>
            <p:cNvSpPr/>
            <p:nvPr/>
          </p:nvSpPr>
          <p:spPr>
            <a:xfrm>
              <a:off x="6879807" y="531009"/>
              <a:ext cx="3009898" cy="1446550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24AE0548-F322-DA2B-7209-C627F26FE7E7}"/>
                </a:ext>
              </a:extLst>
            </p:cNvPr>
            <p:cNvSpPr txBox="1"/>
            <p:nvPr/>
          </p:nvSpPr>
          <p:spPr>
            <a:xfrm>
              <a:off x="7115017" y="660117"/>
              <a:ext cx="208903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Jorge Palma</a:t>
              </a:r>
            </a:p>
            <a:p>
              <a:r>
                <a:rPr lang="en-US" sz="3200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Scrum Master</a:t>
              </a:r>
            </a:p>
            <a:p>
              <a:endPara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406C5BFB-6354-6321-554C-2FDC20653B7B}"/>
              </a:ext>
            </a:extLst>
          </p:cNvPr>
          <p:cNvGrpSpPr/>
          <p:nvPr/>
        </p:nvGrpSpPr>
        <p:grpSpPr>
          <a:xfrm>
            <a:off x="105203" y="322583"/>
            <a:ext cx="3539230" cy="3309951"/>
            <a:chOff x="5692320" y="568060"/>
            <a:chExt cx="1409700" cy="1318377"/>
          </a:xfrm>
        </p:grpSpPr>
        <p:sp>
          <p:nvSpPr>
            <p:cNvPr id="20" name="Hexágono 19">
              <a:extLst>
                <a:ext uri="{FF2B5EF4-FFF2-40B4-BE49-F238E27FC236}">
                  <a16:creationId xmlns:a16="http://schemas.microsoft.com/office/drawing/2014/main" id="{F7785E6B-9F41-32E6-B883-FF4BE7B832C8}"/>
                </a:ext>
              </a:extLst>
            </p:cNvPr>
            <p:cNvSpPr/>
            <p:nvPr/>
          </p:nvSpPr>
          <p:spPr>
            <a:xfrm>
              <a:off x="5692320" y="568060"/>
              <a:ext cx="1409700" cy="1270000"/>
            </a:xfrm>
            <a:prstGeom prst="hexagon">
              <a:avLst/>
            </a:prstGeom>
            <a:noFill/>
            <a:ln w="57150">
              <a:solidFill>
                <a:srgbClr val="1773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31E90B6B-5C5B-4E32-2269-A5B92C21951F}"/>
                </a:ext>
              </a:extLst>
            </p:cNvPr>
            <p:cNvSpPr txBox="1"/>
            <p:nvPr/>
          </p:nvSpPr>
          <p:spPr>
            <a:xfrm>
              <a:off x="6000242" y="1298007"/>
              <a:ext cx="803983" cy="588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6600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Equipo</a:t>
              </a:r>
              <a:endParaRPr lang="en-US" sz="6600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  <a:p>
              <a:endParaRPr lang="en-US" sz="2400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  <p:pic>
          <p:nvPicPr>
            <p:cNvPr id="22" name="Gráfico 21" descr="Usuarios con relleno sólido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F4278E1B-D511-844C-DBD6-5677103DF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39970" y="602445"/>
              <a:ext cx="914400" cy="914400"/>
            </a:xfrm>
            <a:prstGeom prst="rect">
              <a:avLst/>
            </a:prstGeom>
          </p:spPr>
        </p:pic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337F7A-7002-3864-EC98-2C7DA141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688" y="329912"/>
            <a:ext cx="1625724" cy="1674951"/>
          </a:xfrm>
          <a:prstGeom prst="ellipse">
            <a:avLst/>
          </a:prstGeom>
          <a:ln w="190500" cap="rnd">
            <a:solidFill>
              <a:schemeClr val="tx2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AAD9F3B-DEE9-1AEC-EA47-F0E178C61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1" r="17871" b="4511"/>
          <a:stretch/>
        </p:blipFill>
        <p:spPr bwMode="auto">
          <a:xfrm>
            <a:off x="3780496" y="2441726"/>
            <a:ext cx="1503588" cy="1591529"/>
          </a:xfrm>
          <a:prstGeom prst="ellipse">
            <a:avLst/>
          </a:prstGeom>
          <a:ln w="190500" cap="rnd">
            <a:solidFill>
              <a:schemeClr val="tx2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23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6D77F5F-FFEA-3596-15D5-C2EAE2722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2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C9822B3-0CC3-4787-912F-B86E87006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654" y="3386194"/>
            <a:ext cx="5429964" cy="30861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32" name="Picture 8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6C8D4142-6BE5-C479-BBE3-D39A789C0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84" y="3418474"/>
            <a:ext cx="5402702" cy="30861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83E7C71-A4CC-3214-21C1-1E496BDEB889}"/>
              </a:ext>
            </a:extLst>
          </p:cNvPr>
          <p:cNvSpPr/>
          <p:nvPr/>
        </p:nvSpPr>
        <p:spPr>
          <a:xfrm>
            <a:off x="0" y="258614"/>
            <a:ext cx="12192000" cy="1524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07C1613-CAEE-9389-96B9-FF63804CF5B1}"/>
              </a:ext>
            </a:extLst>
          </p:cNvPr>
          <p:cNvSpPr txBox="1"/>
          <p:nvPr/>
        </p:nvSpPr>
        <p:spPr>
          <a:xfrm>
            <a:off x="4079705" y="421416"/>
            <a:ext cx="42558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Problemática</a:t>
            </a:r>
            <a:endParaRPr lang="en-US" sz="6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endParaRPr lang="en-US" sz="6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Gráfico 3" descr="Pensamiento científico con relleno sólido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C12A119-C99C-1C50-E005-1E75223AF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2476" y="476512"/>
            <a:ext cx="914400" cy="914400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B46FA98-FD5E-723B-127A-A82CE42691FA}"/>
              </a:ext>
            </a:extLst>
          </p:cNvPr>
          <p:cNvSpPr/>
          <p:nvPr/>
        </p:nvSpPr>
        <p:spPr>
          <a:xfrm>
            <a:off x="3858768" y="1936271"/>
            <a:ext cx="3648456" cy="1347279"/>
          </a:xfrm>
          <a:prstGeom prst="roundRect">
            <a:avLst/>
          </a:prstGeom>
          <a:solidFill>
            <a:srgbClr val="145FA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BFA523-0E31-F613-CA68-22BDC66C7922}"/>
              </a:ext>
            </a:extLst>
          </p:cNvPr>
          <p:cNvSpPr txBox="1"/>
          <p:nvPr/>
        </p:nvSpPr>
        <p:spPr>
          <a:xfrm>
            <a:off x="3926973" y="1896421"/>
            <a:ext cx="3648456" cy="1282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Miedo a quedarse OBSOLETO</a:t>
            </a:r>
            <a:endParaRPr lang="es-CO" sz="1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O" sz="1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Acceso DISPERSO a información Clave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Falta de ruta de aprendizaje CLARAS</a:t>
            </a:r>
            <a:endParaRPr lang="es-CO" sz="1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27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4DEB5-E143-396A-280D-D2D71B2DF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3" name="Picture 13" descr="Fondos de Informatica, Fotos y Imágenes De Descarga Gratis | Pngtree">
            <a:extLst>
              <a:ext uri="{FF2B5EF4-FFF2-40B4-BE49-F238E27FC236}">
                <a16:creationId xmlns:a16="http://schemas.microsoft.com/office/drawing/2014/main" id="{5A3433F6-6EA8-D970-4699-8F728327B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FC1873B-5E75-858E-84CD-254070063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3286981"/>
            <a:ext cx="4916055" cy="22165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5" descr="Top 8 Most Demanded Programming Languages in 2024">
            <a:extLst>
              <a:ext uri="{FF2B5EF4-FFF2-40B4-BE49-F238E27FC236}">
                <a16:creationId xmlns:a16="http://schemas.microsoft.com/office/drawing/2014/main" id="{00662DC3-9620-174A-12BC-454127090B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17" descr="Top 8 Most Demanded Programming Languages in 2024">
            <a:extLst>
              <a:ext uri="{FF2B5EF4-FFF2-40B4-BE49-F238E27FC236}">
                <a16:creationId xmlns:a16="http://schemas.microsoft.com/office/drawing/2014/main" id="{2170F8AF-FF21-5671-1B8F-63DD654FAA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841A6E-0A40-92FB-1469-B801F8AD2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3292108"/>
            <a:ext cx="5105399" cy="23160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704C9DC-6EDA-FE33-FACC-1B6A0465157D}"/>
              </a:ext>
            </a:extLst>
          </p:cNvPr>
          <p:cNvSpPr/>
          <p:nvPr/>
        </p:nvSpPr>
        <p:spPr>
          <a:xfrm>
            <a:off x="0" y="139240"/>
            <a:ext cx="12192000" cy="1054741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9DFEDB1-2522-0A2E-7736-E8745A7AF64E}"/>
              </a:ext>
            </a:extLst>
          </p:cNvPr>
          <p:cNvSpPr txBox="1"/>
          <p:nvPr/>
        </p:nvSpPr>
        <p:spPr>
          <a:xfrm>
            <a:off x="4875416" y="160295"/>
            <a:ext cx="27459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Solución</a:t>
            </a:r>
            <a:endParaRPr lang="en-US" sz="6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8" name="Gráfico 7" descr="Herramientas con relleno sólido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D83A4B3-EF96-252D-D4DB-03CB03D352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1384" y="203171"/>
            <a:ext cx="896067" cy="896067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08E0B54-3517-C271-BF77-FEDD2FE40957}"/>
              </a:ext>
            </a:extLst>
          </p:cNvPr>
          <p:cNvSpPr/>
          <p:nvPr/>
        </p:nvSpPr>
        <p:spPr>
          <a:xfrm>
            <a:off x="3950208" y="1333221"/>
            <a:ext cx="4773168" cy="1752793"/>
          </a:xfrm>
          <a:prstGeom prst="roundRect">
            <a:avLst/>
          </a:prstGeom>
          <a:solidFill>
            <a:srgbClr val="145FA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8A3898-D316-2A39-E319-803D0AE89EB2}"/>
              </a:ext>
            </a:extLst>
          </p:cNvPr>
          <p:cNvSpPr txBox="1"/>
          <p:nvPr/>
        </p:nvSpPr>
        <p:spPr>
          <a:xfrm>
            <a:off x="4071366" y="1338901"/>
            <a:ext cx="4652010" cy="1704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Creación de Nexus como plataforma integral </a:t>
            </a:r>
            <a:endParaRPr lang="es-CO" sz="1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O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Diversidad de Recursos</a:t>
            </a:r>
            <a:endParaRPr lang="es-CO" sz="1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O" sz="1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Comunidad Colaborativa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O" sz="1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Uso de Jav</a:t>
            </a:r>
            <a:r>
              <a:rPr lang="es-CO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aScript como base</a:t>
            </a:r>
            <a:endParaRPr lang="es-CO" sz="1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66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CB957BA-C619-C6A8-4509-A112DA8F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2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C87CEDD8-8F55-0582-A4CE-E56AE5C6D340}"/>
              </a:ext>
            </a:extLst>
          </p:cNvPr>
          <p:cNvSpPr/>
          <p:nvPr/>
        </p:nvSpPr>
        <p:spPr>
          <a:xfrm>
            <a:off x="0" y="286046"/>
            <a:ext cx="12192000" cy="1524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B1D4727-CD2D-A052-4DCB-F43583B41C77}"/>
              </a:ext>
            </a:extLst>
          </p:cNvPr>
          <p:cNvSpPr txBox="1"/>
          <p:nvPr/>
        </p:nvSpPr>
        <p:spPr>
          <a:xfrm>
            <a:off x="4312697" y="494568"/>
            <a:ext cx="35666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Relevancia</a:t>
            </a:r>
            <a:endParaRPr lang="en-US" sz="6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endParaRPr lang="en-US" sz="6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0" name="Gráfico 9" descr="Comentario que gusta con relleno sólido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E9654CD-9023-685D-0C66-781BA2824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7899" y="494568"/>
            <a:ext cx="1136918" cy="1176994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83BB2CDA-976C-8448-3349-D36527D38E8F}"/>
              </a:ext>
            </a:extLst>
          </p:cNvPr>
          <p:cNvSpPr/>
          <p:nvPr/>
        </p:nvSpPr>
        <p:spPr>
          <a:xfrm>
            <a:off x="936806" y="2477440"/>
            <a:ext cx="2400657" cy="2400657"/>
          </a:xfrm>
          <a:prstGeom prst="ellipse">
            <a:avLst/>
          </a:prstGeom>
          <a:solidFill>
            <a:srgbClr val="145EA1">
              <a:alpha val="7098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E6E50C-366B-3C8A-B918-D705E0556E31}"/>
              </a:ext>
            </a:extLst>
          </p:cNvPr>
          <p:cNvSpPr txBox="1"/>
          <p:nvPr/>
        </p:nvSpPr>
        <p:spPr>
          <a:xfrm>
            <a:off x="1156897" y="3136706"/>
            <a:ext cx="1952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Sobrecarga </a:t>
            </a:r>
            <a:br>
              <a:rPr lang="es-CO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es-CO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de Información</a:t>
            </a:r>
            <a:endParaRPr lang="en-US" sz="2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16F156E-3CC2-A093-56E9-58A374A7C970}"/>
              </a:ext>
            </a:extLst>
          </p:cNvPr>
          <p:cNvSpPr/>
          <p:nvPr/>
        </p:nvSpPr>
        <p:spPr>
          <a:xfrm>
            <a:off x="4484773" y="3061155"/>
            <a:ext cx="2400657" cy="2400657"/>
          </a:xfrm>
          <a:prstGeom prst="ellipse">
            <a:avLst/>
          </a:prstGeom>
          <a:solidFill>
            <a:srgbClr val="145EA1">
              <a:alpha val="7098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4DADA49-BD7C-24FF-9CB0-910D17E8F0A7}"/>
              </a:ext>
            </a:extLst>
          </p:cNvPr>
          <p:cNvSpPr txBox="1"/>
          <p:nvPr/>
        </p:nvSpPr>
        <p:spPr>
          <a:xfrm>
            <a:off x="4743176" y="3613760"/>
            <a:ext cx="18838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Productividad </a:t>
            </a:r>
            <a:br>
              <a:rPr lang="es-CO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es-CO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y Calidad del </a:t>
            </a:r>
            <a:br>
              <a:rPr lang="es-CO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es-CO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Trabajo</a:t>
            </a:r>
            <a:endParaRPr lang="en-US" sz="2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C5DE14D-670A-9421-9CE2-077F57696F29}"/>
              </a:ext>
            </a:extLst>
          </p:cNvPr>
          <p:cNvSpPr/>
          <p:nvPr/>
        </p:nvSpPr>
        <p:spPr>
          <a:xfrm>
            <a:off x="8102749" y="2413433"/>
            <a:ext cx="2400657" cy="2400657"/>
          </a:xfrm>
          <a:prstGeom prst="ellipse">
            <a:avLst/>
          </a:prstGeom>
          <a:solidFill>
            <a:srgbClr val="145EA1">
              <a:alpha val="7098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1CAB60A-A45F-80AC-3F3A-B6904B63A3BA}"/>
              </a:ext>
            </a:extLst>
          </p:cNvPr>
          <p:cNvSpPr txBox="1"/>
          <p:nvPr/>
        </p:nvSpPr>
        <p:spPr>
          <a:xfrm>
            <a:off x="8185143" y="2921261"/>
            <a:ext cx="23182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Valor </a:t>
            </a:r>
            <a:r>
              <a:rPr lang="en-US" sz="28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Añadido</a:t>
            </a:r>
            <a:b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para </a:t>
            </a:r>
            <a:r>
              <a:rPr lang="en-US" sz="28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Instituciones</a:t>
            </a:r>
            <a:b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y/o </a:t>
            </a:r>
            <a:r>
              <a:rPr lang="en-US" sz="28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Empresas</a:t>
            </a:r>
            <a:endParaRPr lang="en-US" sz="2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8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ndencias en Informática y Tecnología para 2024 - Compuhelp -  Mantenimiento informático Madrid">
            <a:extLst>
              <a:ext uri="{FF2B5EF4-FFF2-40B4-BE49-F238E27FC236}">
                <a16:creationId xmlns:a16="http://schemas.microsoft.com/office/drawing/2014/main" id="{96F38B92-BEBF-FC4A-B879-2DBD96BE8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" y="0"/>
            <a:ext cx="12188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3216A6E4-8EF7-22FC-C7A8-4DA5E2CCD94D}"/>
              </a:ext>
            </a:extLst>
          </p:cNvPr>
          <p:cNvSpPr/>
          <p:nvPr/>
        </p:nvSpPr>
        <p:spPr>
          <a:xfrm>
            <a:off x="8932173" y="2114238"/>
            <a:ext cx="2400657" cy="2400657"/>
          </a:xfrm>
          <a:prstGeom prst="ellipse">
            <a:avLst/>
          </a:prstGeom>
          <a:solidFill>
            <a:srgbClr val="145EA1">
              <a:alpha val="7098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5C32081-AC10-F9FC-6A65-25DFF44034EB}"/>
              </a:ext>
            </a:extLst>
          </p:cNvPr>
          <p:cNvSpPr/>
          <p:nvPr/>
        </p:nvSpPr>
        <p:spPr>
          <a:xfrm>
            <a:off x="7006565" y="4304101"/>
            <a:ext cx="2400657" cy="2400657"/>
          </a:xfrm>
          <a:prstGeom prst="ellipse">
            <a:avLst/>
          </a:prstGeom>
          <a:solidFill>
            <a:srgbClr val="145EA1">
              <a:alpha val="7098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18E4F3E-0849-2EB4-9B99-A5E009D27B16}"/>
              </a:ext>
            </a:extLst>
          </p:cNvPr>
          <p:cNvCxnSpPr>
            <a:cxnSpLocks/>
          </p:cNvCxnSpPr>
          <p:nvPr/>
        </p:nvCxnSpPr>
        <p:spPr>
          <a:xfrm flipV="1">
            <a:off x="5820007" y="1353570"/>
            <a:ext cx="1186558" cy="196099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643BD26-A5BA-BF91-DD30-2060CD4871A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5820007" y="3314567"/>
            <a:ext cx="3112166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E68694-CA29-7EB5-79F4-20C9ED1444D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820007" y="3314568"/>
            <a:ext cx="1538126" cy="134110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D31CF536-8D75-C53B-817C-CDD6A094D5E9}"/>
              </a:ext>
            </a:extLst>
          </p:cNvPr>
          <p:cNvSpPr/>
          <p:nvPr/>
        </p:nvSpPr>
        <p:spPr>
          <a:xfrm>
            <a:off x="7002490" y="80997"/>
            <a:ext cx="2400657" cy="2400657"/>
          </a:xfrm>
          <a:prstGeom prst="ellipse">
            <a:avLst/>
          </a:prstGeom>
          <a:solidFill>
            <a:srgbClr val="145EA1">
              <a:alpha val="7098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3556DCF-61D3-40D0-11B5-FFFCFE308971}"/>
              </a:ext>
            </a:extLst>
          </p:cNvPr>
          <p:cNvGrpSpPr/>
          <p:nvPr/>
        </p:nvGrpSpPr>
        <p:grpSpPr>
          <a:xfrm>
            <a:off x="282645" y="967793"/>
            <a:ext cx="5537362" cy="4693550"/>
            <a:chOff x="3860800" y="939800"/>
            <a:chExt cx="1409700" cy="1270000"/>
          </a:xfrm>
        </p:grpSpPr>
        <p:sp>
          <p:nvSpPr>
            <p:cNvPr id="17" name="Hexágono 16">
              <a:extLst>
                <a:ext uri="{FF2B5EF4-FFF2-40B4-BE49-F238E27FC236}">
                  <a16:creationId xmlns:a16="http://schemas.microsoft.com/office/drawing/2014/main" id="{5DF47989-D7D6-4C40-54E4-18ACE4494982}"/>
                </a:ext>
              </a:extLst>
            </p:cNvPr>
            <p:cNvSpPr/>
            <p:nvPr/>
          </p:nvSpPr>
          <p:spPr>
            <a:xfrm>
              <a:off x="3860800" y="939800"/>
              <a:ext cx="1409700" cy="1270000"/>
            </a:xfrm>
            <a:prstGeom prst="hexagon">
              <a:avLst/>
            </a:prstGeom>
            <a:solidFill>
              <a:srgbClr val="1773C7">
                <a:alpha val="8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98CBD778-861F-F11D-DCAC-F7663E94E2B6}"/>
                </a:ext>
              </a:extLst>
            </p:cNvPr>
            <p:cNvSpPr txBox="1"/>
            <p:nvPr/>
          </p:nvSpPr>
          <p:spPr>
            <a:xfrm>
              <a:off x="4162340" y="1768761"/>
              <a:ext cx="839119" cy="358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8000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Objetivos</a:t>
              </a:r>
              <a:endParaRPr lang="en-US" sz="8000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pic>
        <p:nvPicPr>
          <p:cNvPr id="19" name="Gráfico 18" descr="Notas adhesivas  con relleno sólido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67311E-F8A2-7B35-8F0D-4F1C21CAB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6430" y="1270871"/>
            <a:ext cx="2823911" cy="2823911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1ACF6F48-C724-52EA-38C9-53491A7941B0}"/>
              </a:ext>
            </a:extLst>
          </p:cNvPr>
          <p:cNvSpPr txBox="1"/>
          <p:nvPr/>
        </p:nvSpPr>
        <p:spPr>
          <a:xfrm>
            <a:off x="7211135" y="640061"/>
            <a:ext cx="19431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Plataforma de </a:t>
            </a:r>
          </a:p>
          <a:p>
            <a:pPr algn="ctr"/>
            <a:r>
              <a:rPr lang="es-CO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cursos y </a:t>
            </a:r>
          </a:p>
          <a:p>
            <a:pPr algn="ctr"/>
            <a:r>
              <a:rPr lang="es-CO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noticias</a:t>
            </a:r>
            <a:endParaRPr lang="en-US" sz="2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6E824DB-C87E-F83B-65AC-BEC5161906B8}"/>
              </a:ext>
            </a:extLst>
          </p:cNvPr>
          <p:cNvSpPr txBox="1"/>
          <p:nvPr/>
        </p:nvSpPr>
        <p:spPr>
          <a:xfrm>
            <a:off x="9231453" y="2775957"/>
            <a:ext cx="18020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Enfoque</a:t>
            </a:r>
            <a:br>
              <a:rPr lang="es-CO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</a:br>
            <a:r>
              <a:rPr lang="es-CO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Autodidacta</a:t>
            </a:r>
            <a:endParaRPr lang="en-US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BE44C0A-A9F5-6CDC-BC7A-DA86111D6E7C}"/>
              </a:ext>
            </a:extLst>
          </p:cNvPr>
          <p:cNvSpPr txBox="1"/>
          <p:nvPr/>
        </p:nvSpPr>
        <p:spPr>
          <a:xfrm>
            <a:off x="7266503" y="4904263"/>
            <a:ext cx="1872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Formar</a:t>
            </a:r>
          </a:p>
          <a:p>
            <a:pPr algn="ctr"/>
            <a:r>
              <a:rPr lang="es-CO" sz="3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Comunidad</a:t>
            </a:r>
            <a:endParaRPr lang="en-US" sz="36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9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8603F-628C-2967-6F9F-FFCDA7664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8A85C175-0C14-1F65-2755-062E746E4F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37" b="7537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29185767-6A40-A5E3-4C14-97E79449D4B3}"/>
              </a:ext>
            </a:extLst>
          </p:cNvPr>
          <p:cNvGrpSpPr/>
          <p:nvPr/>
        </p:nvGrpSpPr>
        <p:grpSpPr>
          <a:xfrm>
            <a:off x="282645" y="967793"/>
            <a:ext cx="5537362" cy="4693550"/>
            <a:chOff x="3860800" y="939800"/>
            <a:chExt cx="1409700" cy="1270000"/>
          </a:xfrm>
        </p:grpSpPr>
        <p:sp>
          <p:nvSpPr>
            <p:cNvPr id="17" name="Hexágono 16">
              <a:extLst>
                <a:ext uri="{FF2B5EF4-FFF2-40B4-BE49-F238E27FC236}">
                  <a16:creationId xmlns:a16="http://schemas.microsoft.com/office/drawing/2014/main" id="{0B71AB3B-6AE5-075A-EC16-ED5AC865F0A0}"/>
                </a:ext>
              </a:extLst>
            </p:cNvPr>
            <p:cNvSpPr/>
            <p:nvPr/>
          </p:nvSpPr>
          <p:spPr>
            <a:xfrm>
              <a:off x="3860800" y="939800"/>
              <a:ext cx="1409700" cy="1270000"/>
            </a:xfrm>
            <a:prstGeom prst="hexagon">
              <a:avLst/>
            </a:prstGeom>
            <a:solidFill>
              <a:srgbClr val="1773C7">
                <a:alpha val="8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D3CC1A6C-5C47-44E9-A9AF-2A60CE17C4A3}"/>
                </a:ext>
              </a:extLst>
            </p:cNvPr>
            <p:cNvSpPr txBox="1"/>
            <p:nvPr/>
          </p:nvSpPr>
          <p:spPr>
            <a:xfrm>
              <a:off x="4121605" y="1807666"/>
              <a:ext cx="47029" cy="324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7200" dirty="0">
                <a:solidFill>
                  <a:schemeClr val="bg1"/>
                </a:solidFill>
                <a:latin typeface="Oswald Medium" pitchFamily="2" charset="0"/>
              </a:endParaRPr>
            </a:p>
          </p:txBody>
        </p:sp>
      </p:grpSp>
      <p:pic>
        <p:nvPicPr>
          <p:cNvPr id="3" name="Gráfico 2" descr="Calendario giratorio con relleno sólido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7658C9B-B7B3-2400-B552-5C197B15C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9817" y="1196657"/>
            <a:ext cx="3273351" cy="327335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6078727-1B2D-D5F8-B8C7-9DCF9F26F4B5}"/>
              </a:ext>
            </a:extLst>
          </p:cNvPr>
          <p:cNvSpPr txBox="1"/>
          <p:nvPr/>
        </p:nvSpPr>
        <p:spPr>
          <a:xfrm>
            <a:off x="1127180" y="4081328"/>
            <a:ext cx="3866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Metodología</a:t>
            </a:r>
            <a:endParaRPr lang="en-US" sz="7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82F09EB-4C71-7918-AA11-A216070F78DB}"/>
              </a:ext>
            </a:extLst>
          </p:cNvPr>
          <p:cNvSpPr/>
          <p:nvPr/>
        </p:nvSpPr>
        <p:spPr>
          <a:xfrm>
            <a:off x="6572986" y="1789696"/>
            <a:ext cx="4912026" cy="2891797"/>
          </a:xfrm>
          <a:prstGeom prst="roundRect">
            <a:avLst/>
          </a:prstGeom>
          <a:solidFill>
            <a:srgbClr val="145FA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584CBE0-442F-E09B-9FCB-AC9F152DF65E}"/>
              </a:ext>
            </a:extLst>
          </p:cNvPr>
          <p:cNvSpPr txBox="1"/>
          <p:nvPr/>
        </p:nvSpPr>
        <p:spPr>
          <a:xfrm>
            <a:off x="6924554" y="1944757"/>
            <a:ext cx="217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¿Por qué Scrum?</a:t>
            </a:r>
            <a:endParaRPr lang="en-US" sz="2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F84572E-F312-7E94-36F6-E1AEA51F75EE}"/>
              </a:ext>
            </a:extLst>
          </p:cNvPr>
          <p:cNvSpPr txBox="1"/>
          <p:nvPr/>
        </p:nvSpPr>
        <p:spPr>
          <a:xfrm>
            <a:off x="6771184" y="2206367"/>
            <a:ext cx="4047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sz="2400" dirty="0">
              <a:solidFill>
                <a:schemeClr val="bg1"/>
              </a:solidFill>
              <a:latin typeface="Oswald Medium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CO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Flexibilidad ante cambios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CO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Planificación del Sprint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CO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Naturaleza Iterativa e Incremental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CO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Retroalimentación Constante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CO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Enfocar Recursos en lo esencial</a:t>
            </a:r>
            <a:endParaRPr lang="en-US" sz="2400" dirty="0">
              <a:solidFill>
                <a:schemeClr val="bg1"/>
              </a:solidFill>
              <a:latin typeface="Oswald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87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05" name="Rectangle 615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6" name="Rectangle 615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C0D21A1-84C2-CC96-A674-E17743FE0F00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7E28087-F0AF-4FFF-BD07-9F2E03E55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2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exágono 8">
            <a:extLst>
              <a:ext uri="{FF2B5EF4-FFF2-40B4-BE49-F238E27FC236}">
                <a16:creationId xmlns:a16="http://schemas.microsoft.com/office/drawing/2014/main" id="{047E75B5-C159-FC8A-36E4-A08239358323}"/>
              </a:ext>
            </a:extLst>
          </p:cNvPr>
          <p:cNvSpPr/>
          <p:nvPr/>
        </p:nvSpPr>
        <p:spPr>
          <a:xfrm>
            <a:off x="370580" y="1947479"/>
            <a:ext cx="5253568" cy="551686"/>
          </a:xfrm>
          <a:prstGeom prst="hexagon">
            <a:avLst/>
          </a:prstGeom>
          <a:solidFill>
            <a:srgbClr val="1773C7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Bahnschrift SemiBold" panose="020B0502040204020203" pitchFamily="34" charset="0"/>
              </a:rPr>
              <a:t>1.-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Selección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del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proyecto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/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herramientas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12" name="Hexágono 11">
            <a:extLst>
              <a:ext uri="{FF2B5EF4-FFF2-40B4-BE49-F238E27FC236}">
                <a16:creationId xmlns:a16="http://schemas.microsoft.com/office/drawing/2014/main" id="{78352BD1-2156-3709-6FCC-E0655061153C}"/>
              </a:ext>
            </a:extLst>
          </p:cNvPr>
          <p:cNvSpPr/>
          <p:nvPr/>
        </p:nvSpPr>
        <p:spPr>
          <a:xfrm>
            <a:off x="507740" y="2654613"/>
            <a:ext cx="5253568" cy="551686"/>
          </a:xfrm>
          <a:prstGeom prst="hexagon">
            <a:avLst/>
          </a:prstGeom>
          <a:solidFill>
            <a:srgbClr val="1773C7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Bahnschrift SemiBold" panose="020B0502040204020203" pitchFamily="34" charset="0"/>
              </a:rPr>
              <a:t>2.- Toma de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Requerimientos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899CC6F-B9CE-F92E-2A47-F2A0B3FE72AE}"/>
              </a:ext>
            </a:extLst>
          </p:cNvPr>
          <p:cNvSpPr/>
          <p:nvPr/>
        </p:nvSpPr>
        <p:spPr>
          <a:xfrm>
            <a:off x="653456" y="3358590"/>
            <a:ext cx="5253568" cy="551686"/>
          </a:xfrm>
          <a:prstGeom prst="hexagon">
            <a:avLst/>
          </a:prstGeom>
          <a:solidFill>
            <a:srgbClr val="1773C7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Bahnschrift SemiBold" panose="020B0502040204020203" pitchFamily="34" charset="0"/>
              </a:rPr>
              <a:t>3.- Mockup/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Modelo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de Datos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2E1E0851-7D74-D588-86EC-4C5F56B4F30D}"/>
              </a:ext>
            </a:extLst>
          </p:cNvPr>
          <p:cNvSpPr/>
          <p:nvPr/>
        </p:nvSpPr>
        <p:spPr>
          <a:xfrm>
            <a:off x="777240" y="4066140"/>
            <a:ext cx="5253568" cy="551686"/>
          </a:xfrm>
          <a:prstGeom prst="hexagon">
            <a:avLst/>
          </a:prstGeom>
          <a:solidFill>
            <a:srgbClr val="1773C7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" panose="020B0502040204020203" pitchFamily="34" charset="0"/>
              </a:rPr>
              <a:t>4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.-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Configuración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Entorno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de Desarrollo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7D770A97-04D0-10AC-9BC9-6EFBF0E1BE09}"/>
              </a:ext>
            </a:extLst>
          </p:cNvPr>
          <p:cNvSpPr/>
          <p:nvPr/>
        </p:nvSpPr>
        <p:spPr>
          <a:xfrm>
            <a:off x="914400" y="4755525"/>
            <a:ext cx="5253568" cy="551686"/>
          </a:xfrm>
          <a:prstGeom prst="hexagon">
            <a:avLst/>
          </a:prstGeom>
          <a:solidFill>
            <a:srgbClr val="1773C7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Bahnschrift SemiBold" panose="020B0502040204020203" pitchFamily="34" charset="0"/>
              </a:rPr>
              <a:t>5.- Desarrollo Front-End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Estático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6AAC816-481F-6CA0-9C07-056FFED42BD5}"/>
              </a:ext>
            </a:extLst>
          </p:cNvPr>
          <p:cNvSpPr/>
          <p:nvPr/>
        </p:nvSpPr>
        <p:spPr>
          <a:xfrm>
            <a:off x="0" y="286046"/>
            <a:ext cx="12192000" cy="1524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428FB50-50AE-DE54-D86C-C4CAB3590C12}"/>
              </a:ext>
            </a:extLst>
          </p:cNvPr>
          <p:cNvSpPr txBox="1"/>
          <p:nvPr/>
        </p:nvSpPr>
        <p:spPr>
          <a:xfrm>
            <a:off x="3259569" y="400727"/>
            <a:ext cx="57457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Hitos</a:t>
            </a:r>
            <a:r>
              <a:rPr lang="en-US" sz="6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del Desarrollo</a:t>
            </a:r>
          </a:p>
          <a:p>
            <a:endParaRPr lang="en-US" sz="6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3" name="Gráfico 2" descr="Mujer programadora con relleno sólido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A0A05CF-A7FB-BD3F-7A19-A88E0ED1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5714" y="269690"/>
            <a:ext cx="1368494" cy="138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1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210FF-1925-7708-154C-A24AFE436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100+] Fondos de fotos de Escritorio de oficina | Wallpapers.com">
            <a:extLst>
              <a:ext uri="{FF2B5EF4-FFF2-40B4-BE49-F238E27FC236}">
                <a16:creationId xmlns:a16="http://schemas.microsoft.com/office/drawing/2014/main" id="{61984224-6CA1-ED75-98F4-6D625A577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9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B8CFB23-8F96-1FEE-3028-58C1F564F3A0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E1D7B888-451F-9E10-147B-D19631850EBE}"/>
              </a:ext>
            </a:extLst>
          </p:cNvPr>
          <p:cNvSpPr/>
          <p:nvPr/>
        </p:nvSpPr>
        <p:spPr>
          <a:xfrm>
            <a:off x="2936305" y="2032650"/>
            <a:ext cx="5253568" cy="551686"/>
          </a:xfrm>
          <a:prstGeom prst="hexagon">
            <a:avLst/>
          </a:prstGeom>
          <a:solidFill>
            <a:srgbClr val="1773C7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" panose="020B0502040204020203" pitchFamily="34" charset="0"/>
              </a:rPr>
              <a:t>6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.-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Creación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Controladores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Iniciales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0309E507-1050-3B06-7F89-45D3016D78DC}"/>
              </a:ext>
            </a:extLst>
          </p:cNvPr>
          <p:cNvSpPr/>
          <p:nvPr/>
        </p:nvSpPr>
        <p:spPr>
          <a:xfrm>
            <a:off x="4189356" y="2808325"/>
            <a:ext cx="5253568" cy="551686"/>
          </a:xfrm>
          <a:prstGeom prst="hexagon">
            <a:avLst/>
          </a:prstGeom>
          <a:solidFill>
            <a:srgbClr val="1773C7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Bahnschrift SemiBold" panose="020B0502040204020203" pitchFamily="34" charset="0"/>
              </a:rPr>
              <a:t>7.- CRUD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Noticias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y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Cursos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5C98EE82-BECA-8C2D-BB51-06871EFD9759}"/>
              </a:ext>
            </a:extLst>
          </p:cNvPr>
          <p:cNvSpPr/>
          <p:nvPr/>
        </p:nvSpPr>
        <p:spPr>
          <a:xfrm>
            <a:off x="2816232" y="3587757"/>
            <a:ext cx="5253568" cy="689113"/>
          </a:xfrm>
          <a:prstGeom prst="hexagon">
            <a:avLst/>
          </a:prstGeom>
          <a:solidFill>
            <a:srgbClr val="1773C7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" panose="020B0502040204020203" pitchFamily="34" charset="0"/>
              </a:rPr>
              <a:t>8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.- Desarrollo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Componentes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Dinamicos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del Front End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12" name="Hexágono 11">
            <a:extLst>
              <a:ext uri="{FF2B5EF4-FFF2-40B4-BE49-F238E27FC236}">
                <a16:creationId xmlns:a16="http://schemas.microsoft.com/office/drawing/2014/main" id="{8F91C765-7313-FC7B-5E88-10F1A3729FBD}"/>
              </a:ext>
            </a:extLst>
          </p:cNvPr>
          <p:cNvSpPr/>
          <p:nvPr/>
        </p:nvSpPr>
        <p:spPr>
          <a:xfrm>
            <a:off x="3989150" y="4573749"/>
            <a:ext cx="5253568" cy="551686"/>
          </a:xfrm>
          <a:prstGeom prst="hexagon">
            <a:avLst/>
          </a:prstGeom>
          <a:solidFill>
            <a:srgbClr val="1773C7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" panose="020B0502040204020203" pitchFamily="34" charset="0"/>
              </a:rPr>
              <a:t>9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.-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Pruebas</a:t>
            </a:r>
            <a:r>
              <a:rPr lang="en-US" b="0" i="0" dirty="0">
                <a:effectLst/>
                <a:latin typeface="Bahnschrift SemiBold" panose="020B0502040204020203" pitchFamily="34" charset="0"/>
              </a:rPr>
              <a:t> de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Usuario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15D67D11-7E7E-12E7-075A-EE2A7F7A973B}"/>
              </a:ext>
            </a:extLst>
          </p:cNvPr>
          <p:cNvSpPr/>
          <p:nvPr/>
        </p:nvSpPr>
        <p:spPr>
          <a:xfrm>
            <a:off x="2936305" y="5373589"/>
            <a:ext cx="5253568" cy="551686"/>
          </a:xfrm>
          <a:prstGeom prst="hexagon">
            <a:avLst/>
          </a:prstGeom>
          <a:solidFill>
            <a:srgbClr val="1773C7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effectLst/>
                <a:latin typeface="Bahnschrift SemiBold" panose="020B0502040204020203" pitchFamily="34" charset="0"/>
              </a:rPr>
              <a:t>10.- </a:t>
            </a:r>
            <a:r>
              <a:rPr lang="en-US" b="0" i="0" dirty="0" err="1">
                <a:effectLst/>
                <a:latin typeface="Bahnschrift SemiBold" panose="020B0502040204020203" pitchFamily="34" charset="0"/>
              </a:rPr>
              <a:t>Documentación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E71B3D8-DEB8-895B-DAA5-DC8DDE57BF87}"/>
              </a:ext>
            </a:extLst>
          </p:cNvPr>
          <p:cNvSpPr/>
          <p:nvPr/>
        </p:nvSpPr>
        <p:spPr>
          <a:xfrm>
            <a:off x="0" y="286046"/>
            <a:ext cx="12192000" cy="152400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EEC7AE-A950-ECC1-BD2F-241D41701335}"/>
              </a:ext>
            </a:extLst>
          </p:cNvPr>
          <p:cNvSpPr txBox="1"/>
          <p:nvPr/>
        </p:nvSpPr>
        <p:spPr>
          <a:xfrm>
            <a:off x="3259569" y="400727"/>
            <a:ext cx="57457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Hitos</a:t>
            </a:r>
            <a:r>
              <a:rPr lang="en-US" sz="6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del Desarrollo</a:t>
            </a:r>
          </a:p>
          <a:p>
            <a:endParaRPr lang="en-US" sz="6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8" name="Gráfico 17" descr="Mujer programadora con relleno sólido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8E1ADD1-FE1E-E1CA-212A-F3B8219F0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5714" y="269690"/>
            <a:ext cx="1368494" cy="138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DD6DDE7B83A724A95C8B30A4A0D877E" ma:contentTypeVersion="5" ma:contentTypeDescription="Crear nuevo documento." ma:contentTypeScope="" ma:versionID="38f9c8121038767b4f5ed750f66718c9">
  <xsd:schema xmlns:xsd="http://www.w3.org/2001/XMLSchema" xmlns:xs="http://www.w3.org/2001/XMLSchema" xmlns:p="http://schemas.microsoft.com/office/2006/metadata/properties" xmlns:ns3="2e9b97cf-55dd-4550-950c-5c4475150f45" targetNamespace="http://schemas.microsoft.com/office/2006/metadata/properties" ma:root="true" ma:fieldsID="743ed15343e39e3c4244ffdc0fddb2bd" ns3:_="">
    <xsd:import namespace="2e9b97cf-55dd-4550-950c-5c4475150f4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9b97cf-55dd-4550-950c-5c4475150f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33C0B5-B0F4-483D-8953-A2B71056AEB7}">
  <ds:schemaRefs>
    <ds:schemaRef ds:uri="http://schemas.microsoft.com/office/2006/documentManagement/types"/>
    <ds:schemaRef ds:uri="http://purl.org/dc/elements/1.1/"/>
    <ds:schemaRef ds:uri="2e9b97cf-55dd-4550-950c-5c4475150f45"/>
    <ds:schemaRef ds:uri="http://schemas.microsoft.com/office/2006/metadata/properties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E6BD07B-A4E1-4E6A-8DEF-21BD6344BB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43A06C-F2C6-4CF9-A074-38ADB798DC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9b97cf-55dd-4550-950c-5c4475150f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2438</TotalTime>
  <Words>213</Words>
  <Application>Microsoft Office PowerPoint</Application>
  <PresentationFormat>Panorámica</PresentationFormat>
  <Paragraphs>67</Paragraphs>
  <Slides>12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Aptos</vt:lpstr>
      <vt:lpstr>Aptos Display</vt:lpstr>
      <vt:lpstr>Arial</vt:lpstr>
      <vt:lpstr>Bahnschrift SemiBold</vt:lpstr>
      <vt:lpstr>Bahnschrift SemiBold Condensed</vt:lpstr>
      <vt:lpstr>inherit</vt:lpstr>
      <vt:lpstr>Oswald Medium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JESUS FRANCISCO VERA NARVAEZ</dc:creator>
  <cp:lastModifiedBy>Luis Francisco Vera Allendes</cp:lastModifiedBy>
  <cp:revision>19</cp:revision>
  <dcterms:created xsi:type="dcterms:W3CDTF">2024-11-17T21:14:00Z</dcterms:created>
  <dcterms:modified xsi:type="dcterms:W3CDTF">2024-12-03T23:59:46Z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0x0101009DD6DDE7B83A724A95C8B30A4A0D877E</vt:lpwstr>
  </property>
</Properties>
</file>